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86" r:id="rId3"/>
    <p:sldId id="257" r:id="rId4"/>
    <p:sldId id="258" r:id="rId5"/>
    <p:sldId id="285" r:id="rId6"/>
    <p:sldId id="261" r:id="rId7"/>
    <p:sldId id="259" r:id="rId8"/>
    <p:sldId id="260" r:id="rId9"/>
    <p:sldId id="262" r:id="rId10"/>
    <p:sldId id="263" r:id="rId11"/>
    <p:sldId id="264" r:id="rId12"/>
    <p:sldId id="281" r:id="rId13"/>
    <p:sldId id="284" r:id="rId14"/>
    <p:sldId id="294" r:id="rId15"/>
    <p:sldId id="282" r:id="rId16"/>
    <p:sldId id="293" r:id="rId17"/>
    <p:sldId id="288" r:id="rId18"/>
    <p:sldId id="287" r:id="rId19"/>
    <p:sldId id="289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00FF00"/>
    <a:srgbClr val="FF00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6921471852441168E-2"/>
          <c:y val="0.16267256862850374"/>
          <c:w val="0.47985018726592127"/>
          <c:h val="0.425663667041622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Художественно-эстетическое развитие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Коммуникация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58</c:v>
                </c:pt>
                <c:pt idx="1">
                  <c:v>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Познание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57</c:v>
                </c:pt>
                <c:pt idx="1">
                  <c:v>86</c:v>
                </c:pt>
              </c:numCache>
            </c:numRef>
          </c:val>
        </c:ser>
        <c:shape val="cylinder"/>
        <c:axId val="60855040"/>
        <c:axId val="60856576"/>
        <c:axId val="0"/>
      </c:bar3DChart>
      <c:catAx>
        <c:axId val="60855040"/>
        <c:scaling>
          <c:orientation val="minMax"/>
        </c:scaling>
        <c:axPos val="b"/>
        <c:tickLblPos val="nextTo"/>
        <c:crossAx val="60856576"/>
        <c:crosses val="autoZero"/>
        <c:auto val="1"/>
        <c:lblAlgn val="ctr"/>
        <c:lblOffset val="100"/>
      </c:catAx>
      <c:valAx>
        <c:axId val="60856576"/>
        <c:scaling>
          <c:orientation val="minMax"/>
        </c:scaling>
        <c:axPos val="l"/>
        <c:majorGridlines/>
        <c:numFmt formatCode="General" sourceLinked="1"/>
        <c:tickLblPos val="nextTo"/>
        <c:crossAx val="6085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807156499589899"/>
          <c:y val="0.14865277930838408"/>
          <c:w val="0.35499772437117949"/>
          <c:h val="0.8156352777331457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7227B-0F6A-473A-9C2A-ADAC2232FB0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518F4-BD9F-4A52-9306-257A15C335B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CF4C1"/>
        </a:solidFill>
        <a:ln>
          <a:solidFill>
            <a:srgbClr val="3CF045"/>
          </a:solidFill>
        </a:ln>
      </dgm:spPr>
      <dgm:t>
        <a:bodyPr/>
        <a:lstStyle/>
        <a:p>
          <a:pPr algn="ctr" rtl="0"/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1</a:t>
          </a:r>
          <a:r>
            <a:rPr kumimoji="0" lang="ru-RU" sz="14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.Создать условия для развития художественного творчества в процессе экспериментирования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.</a:t>
          </a:r>
          <a:endParaRPr lang="ru-RU" sz="1400" dirty="0"/>
        </a:p>
      </dgm:t>
    </dgm:pt>
    <dgm:pt modelId="{981515C2-AB79-4A96-96E2-21F03FA924E6}" type="parTrans" cxnId="{D9FF92BD-F8B1-4D80-B88B-AA938A0420CE}">
      <dgm:prSet/>
      <dgm:spPr/>
      <dgm:t>
        <a:bodyPr/>
        <a:lstStyle/>
        <a:p>
          <a:endParaRPr lang="ru-RU" sz="1400"/>
        </a:p>
      </dgm:t>
    </dgm:pt>
    <dgm:pt modelId="{89A59834-DC3D-412F-8807-97D4759EBBD8}" type="sibTrans" cxnId="{D9FF92BD-F8B1-4D80-B88B-AA938A0420CE}">
      <dgm:prSet/>
      <dgm:spPr/>
      <dgm:t>
        <a:bodyPr/>
        <a:lstStyle/>
        <a:p>
          <a:endParaRPr lang="ru-RU" sz="1400"/>
        </a:p>
      </dgm:t>
    </dgm:pt>
    <dgm:pt modelId="{8264D16B-44EE-4222-BA5D-7B4391D82E3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CF4C1"/>
        </a:solidFill>
        <a:ln>
          <a:solidFill>
            <a:srgbClr val="3CF045"/>
          </a:solidFill>
        </a:ln>
      </dgm:spPr>
      <dgm:t>
        <a:bodyPr anchor="ctr"/>
        <a:lstStyle/>
        <a:p>
          <a:pPr algn="ctr" rtl="0"/>
          <a:r>
            <a:rPr lang="ru-RU" sz="1400" dirty="0" smtClean="0"/>
            <a:t>2.Проследить динамику формирования эстетических отношений, предпочтений детей, развития художественно-эстетического восприятия.</a:t>
          </a:r>
          <a:endParaRPr lang="ru-RU" sz="1400" dirty="0"/>
        </a:p>
      </dgm:t>
    </dgm:pt>
    <dgm:pt modelId="{08DFA088-AE04-42E3-A584-402D0C7C2122}" type="parTrans" cxnId="{D57092DC-4105-4651-B5CD-605E4D65135D}">
      <dgm:prSet/>
      <dgm:spPr/>
      <dgm:t>
        <a:bodyPr/>
        <a:lstStyle/>
        <a:p>
          <a:endParaRPr lang="ru-RU" sz="1400"/>
        </a:p>
      </dgm:t>
    </dgm:pt>
    <dgm:pt modelId="{08CF16B4-F668-4793-BFE9-2AAAC05A21C4}" type="sibTrans" cxnId="{D57092DC-4105-4651-B5CD-605E4D65135D}">
      <dgm:prSet/>
      <dgm:spPr/>
      <dgm:t>
        <a:bodyPr/>
        <a:lstStyle/>
        <a:p>
          <a:endParaRPr lang="ru-RU" sz="1400"/>
        </a:p>
      </dgm:t>
    </dgm:pt>
    <dgm:pt modelId="{639B4855-E2E8-47E8-B196-D3434228D9F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CF4C1"/>
        </a:solidFill>
        <a:ln>
          <a:solidFill>
            <a:srgbClr val="3CF045"/>
          </a:solidFill>
        </a:ln>
      </dgm:spPr>
      <dgm:t>
        <a:bodyPr/>
        <a:lstStyle/>
        <a:p>
          <a:pPr algn="ctr" rtl="0"/>
          <a:r>
            <a:rPr lang="ru-RU" sz="1400" dirty="0" smtClean="0"/>
            <a:t>3.Обеспечение участия воспитанников в кон​курсах по развитию детского </a:t>
          </a:r>
          <a:r>
            <a:rPr lang="ru-RU" sz="1400" dirty="0" err="1" smtClean="0"/>
            <a:t>творче</a:t>
          </a:r>
          <a:r>
            <a:rPr lang="ru-RU" sz="1400" dirty="0" smtClean="0"/>
            <a:t>​</a:t>
          </a:r>
          <a:r>
            <a:rPr lang="ru-RU" sz="1400" smtClean="0"/>
            <a:t>ства</a:t>
          </a:r>
          <a:endParaRPr lang="ru-RU" sz="1400" dirty="0"/>
        </a:p>
      </dgm:t>
    </dgm:pt>
    <dgm:pt modelId="{10BC97C3-702A-4AC1-88A5-8395D9549950}" type="parTrans" cxnId="{E8544887-D55E-4CF6-B545-EB36EA6D92D7}">
      <dgm:prSet/>
      <dgm:spPr/>
      <dgm:t>
        <a:bodyPr/>
        <a:lstStyle/>
        <a:p>
          <a:endParaRPr lang="ru-RU" sz="1400"/>
        </a:p>
      </dgm:t>
    </dgm:pt>
    <dgm:pt modelId="{D0BF1A33-8373-4597-8E83-67EA1AE59F9B}" type="sibTrans" cxnId="{E8544887-D55E-4CF6-B545-EB36EA6D92D7}">
      <dgm:prSet/>
      <dgm:spPr/>
      <dgm:t>
        <a:bodyPr/>
        <a:lstStyle/>
        <a:p>
          <a:endParaRPr lang="ru-RU" sz="1400"/>
        </a:p>
      </dgm:t>
    </dgm:pt>
    <dgm:pt modelId="{79C7A91E-5B79-48AA-8A4F-E7C26752761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CF4C1"/>
        </a:solidFill>
        <a:ln>
          <a:solidFill>
            <a:srgbClr val="3CF045"/>
          </a:solidFill>
        </a:ln>
      </dgm:spPr>
      <dgm:t>
        <a:bodyPr/>
        <a:lstStyle/>
        <a:p>
          <a:pPr algn="ctr" rtl="0"/>
          <a:r>
            <a:rPr lang="ru-RU" sz="1400" dirty="0" smtClean="0"/>
            <a:t>4.Повысить уровень профессионального мастерства  воспитателя.</a:t>
          </a:r>
          <a:endParaRPr lang="ru-RU" sz="1400" dirty="0"/>
        </a:p>
      </dgm:t>
    </dgm:pt>
    <dgm:pt modelId="{68992E38-788A-47C8-9D2B-A3036467DBD4}" type="parTrans" cxnId="{E5641B05-EA43-4E35-BC48-DACE306D8786}">
      <dgm:prSet/>
      <dgm:spPr/>
      <dgm:t>
        <a:bodyPr/>
        <a:lstStyle/>
        <a:p>
          <a:endParaRPr lang="ru-RU"/>
        </a:p>
      </dgm:t>
    </dgm:pt>
    <dgm:pt modelId="{8225D420-0203-4273-A780-CF166D0CF5CE}" type="sibTrans" cxnId="{E5641B05-EA43-4E35-BC48-DACE306D8786}">
      <dgm:prSet/>
      <dgm:spPr/>
      <dgm:t>
        <a:bodyPr/>
        <a:lstStyle/>
        <a:p>
          <a:endParaRPr lang="ru-RU"/>
        </a:p>
      </dgm:t>
    </dgm:pt>
    <dgm:pt modelId="{7840EDA9-EAFA-40DA-A155-7A04C63ED61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CF4C1"/>
        </a:solidFill>
        <a:ln>
          <a:solidFill>
            <a:srgbClr val="3CF045"/>
          </a:solidFill>
        </a:ln>
      </dgm:spPr>
      <dgm:t>
        <a:bodyPr/>
        <a:lstStyle/>
        <a:p>
          <a:pPr algn="ctr" rtl="0"/>
          <a:r>
            <a:rPr lang="ru-RU" sz="1400" dirty="0" smtClean="0"/>
            <a:t>5.Привлечение родителей к сотрудничеству в развитии творчества детей.</a:t>
          </a:r>
          <a:endParaRPr lang="ru-RU" sz="1400" dirty="0"/>
        </a:p>
      </dgm:t>
    </dgm:pt>
    <dgm:pt modelId="{BEC74524-F97C-4290-9C98-E43FF9CC84C8}" type="parTrans" cxnId="{76681CE3-A63E-4DC7-B044-784E3C74D263}">
      <dgm:prSet/>
      <dgm:spPr/>
      <dgm:t>
        <a:bodyPr/>
        <a:lstStyle/>
        <a:p>
          <a:endParaRPr lang="ru-RU"/>
        </a:p>
      </dgm:t>
    </dgm:pt>
    <dgm:pt modelId="{2D286EB5-047B-40D7-B054-9EB5852F4D8B}" type="sibTrans" cxnId="{76681CE3-A63E-4DC7-B044-784E3C74D263}">
      <dgm:prSet/>
      <dgm:spPr/>
      <dgm:t>
        <a:bodyPr/>
        <a:lstStyle/>
        <a:p>
          <a:endParaRPr lang="ru-RU"/>
        </a:p>
      </dgm:t>
    </dgm:pt>
    <dgm:pt modelId="{9037F13F-A140-4CEE-AB1A-F10944C97D3B}" type="pres">
      <dgm:prSet presAssocID="{E747227B-0F6A-473A-9C2A-ADAC2232FB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95F81-7E33-40E2-AE4E-53C10EA123B3}" type="pres">
      <dgm:prSet presAssocID="{D73518F4-BD9F-4A52-9306-257A15C335B8}" presName="node" presStyleLbl="node1" presStyleIdx="0" presStyleCnt="5" custScaleX="55463" custScaleY="59508" custLinFactNeighborX="5171" custLinFactNeighborY="-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7A382-3160-4C15-9866-FD2DE5BAC73C}" type="pres">
      <dgm:prSet presAssocID="{89A59834-DC3D-412F-8807-97D4759EBBD8}" presName="sibTrans" presStyleCnt="0"/>
      <dgm:spPr/>
    </dgm:pt>
    <dgm:pt modelId="{B28ADCCB-22D5-4BE2-948B-95F2E32ED614}" type="pres">
      <dgm:prSet presAssocID="{8264D16B-44EE-4222-BA5D-7B4391D82E38}" presName="node" presStyleLbl="node1" presStyleIdx="1" presStyleCnt="5" custScaleX="63200" custScaleY="58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8BD81-0830-46EB-A9A9-B9AD8EE58C68}" type="pres">
      <dgm:prSet presAssocID="{08CF16B4-F668-4793-BFE9-2AAAC05A21C4}" presName="sibTrans" presStyleCnt="0"/>
      <dgm:spPr/>
    </dgm:pt>
    <dgm:pt modelId="{EF4D6D7E-59BF-4C48-85D6-FDF50E167F26}" type="pres">
      <dgm:prSet presAssocID="{639B4855-E2E8-47E8-B196-D3434228D9F2}" presName="node" presStyleLbl="node1" presStyleIdx="2" presStyleCnt="5" custScaleX="48672" custScaleY="54300" custLinFactNeighborX="-5963" custLinFactNeighborY="-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12773-DA38-47F2-8641-85BBA503547E}" type="pres">
      <dgm:prSet presAssocID="{D0BF1A33-8373-4597-8E83-67EA1AE59F9B}" presName="sibTrans" presStyleCnt="0"/>
      <dgm:spPr/>
    </dgm:pt>
    <dgm:pt modelId="{4CE2FA08-4D94-4C0D-839D-033FB68930E4}" type="pres">
      <dgm:prSet presAssocID="{79C7A91E-5B79-48AA-8A4F-E7C26752761C}" presName="node" presStyleLbl="node1" presStyleIdx="3" presStyleCnt="5" custScaleX="89805" custScaleY="28833" custLinFactNeighborX="1842" custLinFactNeighborY="-7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E928-6584-43E4-A828-CE5BB5FC9F7F}" type="pres">
      <dgm:prSet presAssocID="{8225D420-0203-4273-A780-CF166D0CF5CE}" presName="sibTrans" presStyleCnt="0"/>
      <dgm:spPr/>
    </dgm:pt>
    <dgm:pt modelId="{7401956E-5435-42C8-A341-BD8F113C8450}" type="pres">
      <dgm:prSet presAssocID="{7840EDA9-EAFA-40DA-A155-7A04C63ED61E}" presName="node" presStyleLbl="node1" presStyleIdx="4" presStyleCnt="5" custScaleX="79705" custScaleY="29601" custLinFactNeighborX="-2724" custLinFactNeighborY="-7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98F1A-528C-4F76-872F-9CCECBAEE8A6}" type="presOf" srcId="{79C7A91E-5B79-48AA-8A4F-E7C26752761C}" destId="{4CE2FA08-4D94-4C0D-839D-033FB68930E4}" srcOrd="0" destOrd="0" presId="urn:microsoft.com/office/officeart/2005/8/layout/default#1"/>
    <dgm:cxn modelId="{A9AE462B-16CC-4547-9E9B-74C40DBE9067}" type="presOf" srcId="{D73518F4-BD9F-4A52-9306-257A15C335B8}" destId="{72E95F81-7E33-40E2-AE4E-53C10EA123B3}" srcOrd="0" destOrd="0" presId="urn:microsoft.com/office/officeart/2005/8/layout/default#1"/>
    <dgm:cxn modelId="{E8544887-D55E-4CF6-B545-EB36EA6D92D7}" srcId="{E747227B-0F6A-473A-9C2A-ADAC2232FB0A}" destId="{639B4855-E2E8-47E8-B196-D3434228D9F2}" srcOrd="2" destOrd="0" parTransId="{10BC97C3-702A-4AC1-88A5-8395D9549950}" sibTransId="{D0BF1A33-8373-4597-8E83-67EA1AE59F9B}"/>
    <dgm:cxn modelId="{D57092DC-4105-4651-B5CD-605E4D65135D}" srcId="{E747227B-0F6A-473A-9C2A-ADAC2232FB0A}" destId="{8264D16B-44EE-4222-BA5D-7B4391D82E38}" srcOrd="1" destOrd="0" parTransId="{08DFA088-AE04-42E3-A584-402D0C7C2122}" sibTransId="{08CF16B4-F668-4793-BFE9-2AAAC05A21C4}"/>
    <dgm:cxn modelId="{E5641B05-EA43-4E35-BC48-DACE306D8786}" srcId="{E747227B-0F6A-473A-9C2A-ADAC2232FB0A}" destId="{79C7A91E-5B79-48AA-8A4F-E7C26752761C}" srcOrd="3" destOrd="0" parTransId="{68992E38-788A-47C8-9D2B-A3036467DBD4}" sibTransId="{8225D420-0203-4273-A780-CF166D0CF5CE}"/>
    <dgm:cxn modelId="{5C886283-584A-4F5C-9EB0-DE20DA8E8A8E}" type="presOf" srcId="{8264D16B-44EE-4222-BA5D-7B4391D82E38}" destId="{B28ADCCB-22D5-4BE2-948B-95F2E32ED614}" srcOrd="0" destOrd="0" presId="urn:microsoft.com/office/officeart/2005/8/layout/default#1"/>
    <dgm:cxn modelId="{76681CE3-A63E-4DC7-B044-784E3C74D263}" srcId="{E747227B-0F6A-473A-9C2A-ADAC2232FB0A}" destId="{7840EDA9-EAFA-40DA-A155-7A04C63ED61E}" srcOrd="4" destOrd="0" parTransId="{BEC74524-F97C-4290-9C98-E43FF9CC84C8}" sibTransId="{2D286EB5-047B-40D7-B054-9EB5852F4D8B}"/>
    <dgm:cxn modelId="{25D27A05-2B57-4B17-8123-2C5A4B45A583}" type="presOf" srcId="{7840EDA9-EAFA-40DA-A155-7A04C63ED61E}" destId="{7401956E-5435-42C8-A341-BD8F113C8450}" srcOrd="0" destOrd="0" presId="urn:microsoft.com/office/officeart/2005/8/layout/default#1"/>
    <dgm:cxn modelId="{D9FF92BD-F8B1-4D80-B88B-AA938A0420CE}" srcId="{E747227B-0F6A-473A-9C2A-ADAC2232FB0A}" destId="{D73518F4-BD9F-4A52-9306-257A15C335B8}" srcOrd="0" destOrd="0" parTransId="{981515C2-AB79-4A96-96E2-21F03FA924E6}" sibTransId="{89A59834-DC3D-412F-8807-97D4759EBBD8}"/>
    <dgm:cxn modelId="{6CF52F31-A2ED-4227-AFD5-180D63595B52}" type="presOf" srcId="{639B4855-E2E8-47E8-B196-D3434228D9F2}" destId="{EF4D6D7E-59BF-4C48-85D6-FDF50E167F26}" srcOrd="0" destOrd="0" presId="urn:microsoft.com/office/officeart/2005/8/layout/default#1"/>
    <dgm:cxn modelId="{EB14F3AE-65E2-4F19-93D7-1AD1BDCAFCB6}" type="presOf" srcId="{E747227B-0F6A-473A-9C2A-ADAC2232FB0A}" destId="{9037F13F-A140-4CEE-AB1A-F10944C97D3B}" srcOrd="0" destOrd="0" presId="urn:microsoft.com/office/officeart/2005/8/layout/default#1"/>
    <dgm:cxn modelId="{77A00815-1877-4280-A752-4ACD18E0A774}" type="presParOf" srcId="{9037F13F-A140-4CEE-AB1A-F10944C97D3B}" destId="{72E95F81-7E33-40E2-AE4E-53C10EA123B3}" srcOrd="0" destOrd="0" presId="urn:microsoft.com/office/officeart/2005/8/layout/default#1"/>
    <dgm:cxn modelId="{D2706C30-9E14-493D-8DB4-6B1A187CAE9A}" type="presParOf" srcId="{9037F13F-A140-4CEE-AB1A-F10944C97D3B}" destId="{1787A382-3160-4C15-9866-FD2DE5BAC73C}" srcOrd="1" destOrd="0" presId="urn:microsoft.com/office/officeart/2005/8/layout/default#1"/>
    <dgm:cxn modelId="{DD82E6F6-7585-4DE5-82E0-EEED19DB2DAD}" type="presParOf" srcId="{9037F13F-A140-4CEE-AB1A-F10944C97D3B}" destId="{B28ADCCB-22D5-4BE2-948B-95F2E32ED614}" srcOrd="2" destOrd="0" presId="urn:microsoft.com/office/officeart/2005/8/layout/default#1"/>
    <dgm:cxn modelId="{92CA045B-4534-404B-85C2-634BEF7D4797}" type="presParOf" srcId="{9037F13F-A140-4CEE-AB1A-F10944C97D3B}" destId="{AEF8BD81-0830-46EB-A9A9-B9AD8EE58C68}" srcOrd="3" destOrd="0" presId="urn:microsoft.com/office/officeart/2005/8/layout/default#1"/>
    <dgm:cxn modelId="{028D5536-2B4E-4375-9591-19673A4100A8}" type="presParOf" srcId="{9037F13F-A140-4CEE-AB1A-F10944C97D3B}" destId="{EF4D6D7E-59BF-4C48-85D6-FDF50E167F26}" srcOrd="4" destOrd="0" presId="urn:microsoft.com/office/officeart/2005/8/layout/default#1"/>
    <dgm:cxn modelId="{61200582-FE79-4800-86A3-606C9D2FCDEE}" type="presParOf" srcId="{9037F13F-A140-4CEE-AB1A-F10944C97D3B}" destId="{D3B12773-DA38-47F2-8641-85BBA503547E}" srcOrd="5" destOrd="0" presId="urn:microsoft.com/office/officeart/2005/8/layout/default#1"/>
    <dgm:cxn modelId="{E15228BE-4B68-46D6-BCC7-A1678C28D4A6}" type="presParOf" srcId="{9037F13F-A140-4CEE-AB1A-F10944C97D3B}" destId="{4CE2FA08-4D94-4C0D-839D-033FB68930E4}" srcOrd="6" destOrd="0" presId="urn:microsoft.com/office/officeart/2005/8/layout/default#1"/>
    <dgm:cxn modelId="{59843348-0795-4B3B-86BD-2ED359861776}" type="presParOf" srcId="{9037F13F-A140-4CEE-AB1A-F10944C97D3B}" destId="{1BB1E928-6584-43E4-A828-CE5BB5FC9F7F}" srcOrd="7" destOrd="0" presId="urn:microsoft.com/office/officeart/2005/8/layout/default#1"/>
    <dgm:cxn modelId="{87E6D991-E985-4F94-AF73-17AEDF8B43ED}" type="presParOf" srcId="{9037F13F-A140-4CEE-AB1A-F10944C97D3B}" destId="{7401956E-5435-42C8-A341-BD8F113C845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7227B-0F6A-473A-9C2A-ADAC2232FB0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518F4-BD9F-4A52-9306-257A15C335B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CF4C1"/>
        </a:solidFill>
        <a:ln>
          <a:solidFill>
            <a:srgbClr val="3CF045"/>
          </a:solidFill>
        </a:ln>
      </dgm:spPr>
      <dgm:t>
        <a:bodyPr/>
        <a:lstStyle/>
        <a:p>
          <a:pPr algn="ctr" rtl="0"/>
          <a:r>
            <a:rPr lang="ru-RU" sz="2400" b="1" dirty="0" smtClean="0">
              <a:latin typeface="+mj-lt"/>
            </a:rPr>
            <a:t>Цель  проекта:</a:t>
          </a:r>
          <a:endParaRPr lang="ru-RU" sz="2400" dirty="0" smtClean="0">
            <a:latin typeface="+mj-lt"/>
          </a:endParaRPr>
        </a:p>
        <a:p>
          <a:pPr algn="ctr"/>
          <a:r>
            <a:rPr lang="ru-RU" sz="2400" dirty="0" smtClean="0"/>
            <a:t>Выявить и экспериментально проверить возможности у детей в художественном творчестве в процессе экспериментирования с разнообразными художественными материалами </a:t>
          </a:r>
          <a:endParaRPr lang="ru-RU" sz="2400" dirty="0"/>
        </a:p>
      </dgm:t>
    </dgm:pt>
    <dgm:pt modelId="{981515C2-AB79-4A96-96E2-21F03FA924E6}" type="parTrans" cxnId="{D9FF92BD-F8B1-4D80-B88B-AA938A0420CE}">
      <dgm:prSet/>
      <dgm:spPr/>
      <dgm:t>
        <a:bodyPr/>
        <a:lstStyle/>
        <a:p>
          <a:endParaRPr lang="ru-RU" sz="1400"/>
        </a:p>
      </dgm:t>
    </dgm:pt>
    <dgm:pt modelId="{89A59834-DC3D-412F-8807-97D4759EBBD8}" type="sibTrans" cxnId="{D9FF92BD-F8B1-4D80-B88B-AA938A0420CE}">
      <dgm:prSet/>
      <dgm:spPr/>
      <dgm:t>
        <a:bodyPr/>
        <a:lstStyle/>
        <a:p>
          <a:endParaRPr lang="ru-RU" sz="1400"/>
        </a:p>
      </dgm:t>
    </dgm:pt>
    <dgm:pt modelId="{9037F13F-A140-4CEE-AB1A-F10944C97D3B}" type="pres">
      <dgm:prSet presAssocID="{E747227B-0F6A-473A-9C2A-ADAC2232FB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95F81-7E33-40E2-AE4E-53C10EA123B3}" type="pres">
      <dgm:prSet presAssocID="{D73518F4-BD9F-4A52-9306-257A15C335B8}" presName="node" presStyleLbl="node1" presStyleIdx="0" presStyleCnt="1" custScaleX="169536" custScaleY="59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E31E6B-448E-4C03-9DE4-4AF531EDE729}" type="presOf" srcId="{D73518F4-BD9F-4A52-9306-257A15C335B8}" destId="{72E95F81-7E33-40E2-AE4E-53C10EA123B3}" srcOrd="0" destOrd="0" presId="urn:microsoft.com/office/officeart/2005/8/layout/default#1"/>
    <dgm:cxn modelId="{D9FF92BD-F8B1-4D80-B88B-AA938A0420CE}" srcId="{E747227B-0F6A-473A-9C2A-ADAC2232FB0A}" destId="{D73518F4-BD9F-4A52-9306-257A15C335B8}" srcOrd="0" destOrd="0" parTransId="{981515C2-AB79-4A96-96E2-21F03FA924E6}" sibTransId="{89A59834-DC3D-412F-8807-97D4759EBBD8}"/>
    <dgm:cxn modelId="{1C4EF7C4-A300-4EE6-AACD-E72D9A966CBA}" type="presOf" srcId="{E747227B-0F6A-473A-9C2A-ADAC2232FB0A}" destId="{9037F13F-A140-4CEE-AB1A-F10944C97D3B}" srcOrd="0" destOrd="0" presId="urn:microsoft.com/office/officeart/2005/8/layout/default#1"/>
    <dgm:cxn modelId="{7CD44DE7-0AC9-4EAF-9070-6DF96099F357}" type="presParOf" srcId="{9037F13F-A140-4CEE-AB1A-F10944C97D3B}" destId="{72E95F81-7E33-40E2-AE4E-53C10EA123B3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47227B-0F6A-473A-9C2A-ADAC2232FB0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C7A91E-5B79-48AA-8A4F-E7C26752761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CF4C1"/>
        </a:solidFill>
        <a:ln>
          <a:solidFill>
            <a:srgbClr val="3CF045"/>
          </a:solidFill>
        </a:ln>
      </dgm:spPr>
      <dgm:t>
        <a:bodyPr/>
        <a:lstStyle/>
        <a:p>
          <a:pPr algn="ctr" rtl="0"/>
          <a:r>
            <a:rPr lang="ru-RU" sz="2800" dirty="0" smtClean="0"/>
            <a:t>Познавательная</a:t>
          </a:r>
          <a:endParaRPr lang="ru-RU" sz="2800" dirty="0"/>
        </a:p>
      </dgm:t>
    </dgm:pt>
    <dgm:pt modelId="{68992E38-788A-47C8-9D2B-A3036467DBD4}" type="parTrans" cxnId="{E5641B05-EA43-4E35-BC48-DACE306D8786}">
      <dgm:prSet/>
      <dgm:spPr/>
      <dgm:t>
        <a:bodyPr/>
        <a:lstStyle/>
        <a:p>
          <a:endParaRPr lang="ru-RU"/>
        </a:p>
      </dgm:t>
    </dgm:pt>
    <dgm:pt modelId="{8225D420-0203-4273-A780-CF166D0CF5CE}" type="sibTrans" cxnId="{E5641B05-EA43-4E35-BC48-DACE306D8786}">
      <dgm:prSet/>
      <dgm:spPr/>
      <dgm:t>
        <a:bodyPr/>
        <a:lstStyle/>
        <a:p>
          <a:endParaRPr lang="ru-RU"/>
        </a:p>
      </dgm:t>
    </dgm:pt>
    <dgm:pt modelId="{7840EDA9-EAFA-40DA-A155-7A04C63ED61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CF4C1"/>
        </a:solidFill>
        <a:ln>
          <a:solidFill>
            <a:srgbClr val="3CF045"/>
          </a:solidFill>
        </a:ln>
      </dgm:spPr>
      <dgm:t>
        <a:bodyPr/>
        <a:lstStyle/>
        <a:p>
          <a:pPr algn="ctr" rtl="0"/>
          <a:r>
            <a:rPr lang="ru-RU" sz="2800" dirty="0" smtClean="0"/>
            <a:t>Продуктивная</a:t>
          </a:r>
          <a:endParaRPr lang="ru-RU" sz="2800" dirty="0"/>
        </a:p>
      </dgm:t>
    </dgm:pt>
    <dgm:pt modelId="{BEC74524-F97C-4290-9C98-E43FF9CC84C8}" type="parTrans" cxnId="{76681CE3-A63E-4DC7-B044-784E3C74D263}">
      <dgm:prSet/>
      <dgm:spPr/>
      <dgm:t>
        <a:bodyPr/>
        <a:lstStyle/>
        <a:p>
          <a:endParaRPr lang="ru-RU"/>
        </a:p>
      </dgm:t>
    </dgm:pt>
    <dgm:pt modelId="{2D286EB5-047B-40D7-B054-9EB5852F4D8B}" type="sibTrans" cxnId="{76681CE3-A63E-4DC7-B044-784E3C74D263}">
      <dgm:prSet/>
      <dgm:spPr/>
      <dgm:t>
        <a:bodyPr/>
        <a:lstStyle/>
        <a:p>
          <a:endParaRPr lang="ru-RU"/>
        </a:p>
      </dgm:t>
    </dgm:pt>
    <dgm:pt modelId="{9037F13F-A140-4CEE-AB1A-F10944C97D3B}" type="pres">
      <dgm:prSet presAssocID="{E747227B-0F6A-473A-9C2A-ADAC2232FB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E2FA08-4D94-4C0D-839D-033FB68930E4}" type="pres">
      <dgm:prSet presAssocID="{79C7A91E-5B79-48AA-8A4F-E7C26752761C}" presName="node" presStyleLbl="node1" presStyleIdx="0" presStyleCnt="2" custScaleX="33302" custScaleY="25855" custLinFactNeighborX="-2437" custLinFactNeighborY="-5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E928-6584-43E4-A828-CE5BB5FC9F7F}" type="pres">
      <dgm:prSet presAssocID="{8225D420-0203-4273-A780-CF166D0CF5CE}" presName="sibTrans" presStyleCnt="0"/>
      <dgm:spPr/>
    </dgm:pt>
    <dgm:pt modelId="{7401956E-5435-42C8-A341-BD8F113C8450}" type="pres">
      <dgm:prSet presAssocID="{7840EDA9-EAFA-40DA-A155-7A04C63ED61E}" presName="node" presStyleLbl="node1" presStyleIdx="1" presStyleCnt="2" custScaleX="35616" custScaleY="25087" custLinFactNeighborX="-688" custLinFactNeighborY="-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681CE3-A63E-4DC7-B044-784E3C74D263}" srcId="{E747227B-0F6A-473A-9C2A-ADAC2232FB0A}" destId="{7840EDA9-EAFA-40DA-A155-7A04C63ED61E}" srcOrd="1" destOrd="0" parTransId="{BEC74524-F97C-4290-9C98-E43FF9CC84C8}" sibTransId="{2D286EB5-047B-40D7-B054-9EB5852F4D8B}"/>
    <dgm:cxn modelId="{382E9AB6-A666-4F2E-8FE5-0CF8884A52F2}" type="presOf" srcId="{79C7A91E-5B79-48AA-8A4F-E7C26752761C}" destId="{4CE2FA08-4D94-4C0D-839D-033FB68930E4}" srcOrd="0" destOrd="0" presId="urn:microsoft.com/office/officeart/2005/8/layout/default#1"/>
    <dgm:cxn modelId="{E5641B05-EA43-4E35-BC48-DACE306D8786}" srcId="{E747227B-0F6A-473A-9C2A-ADAC2232FB0A}" destId="{79C7A91E-5B79-48AA-8A4F-E7C26752761C}" srcOrd="0" destOrd="0" parTransId="{68992E38-788A-47C8-9D2B-A3036467DBD4}" sibTransId="{8225D420-0203-4273-A780-CF166D0CF5CE}"/>
    <dgm:cxn modelId="{AE3A1A41-EDAA-4682-84BA-A545D2BDA208}" type="presOf" srcId="{E747227B-0F6A-473A-9C2A-ADAC2232FB0A}" destId="{9037F13F-A140-4CEE-AB1A-F10944C97D3B}" srcOrd="0" destOrd="0" presId="urn:microsoft.com/office/officeart/2005/8/layout/default#1"/>
    <dgm:cxn modelId="{C74AED53-5FBA-436A-B669-9771FDA90DDD}" type="presOf" srcId="{7840EDA9-EAFA-40DA-A155-7A04C63ED61E}" destId="{7401956E-5435-42C8-A341-BD8F113C8450}" srcOrd="0" destOrd="0" presId="urn:microsoft.com/office/officeart/2005/8/layout/default#1"/>
    <dgm:cxn modelId="{1C4586E6-BFFC-4DBD-BB7F-76F29EA818ED}" type="presParOf" srcId="{9037F13F-A140-4CEE-AB1A-F10944C97D3B}" destId="{4CE2FA08-4D94-4C0D-839D-033FB68930E4}" srcOrd="0" destOrd="0" presId="urn:microsoft.com/office/officeart/2005/8/layout/default#1"/>
    <dgm:cxn modelId="{CFBBB826-D2FB-4D53-913B-3D831CA1A4C6}" type="presParOf" srcId="{9037F13F-A140-4CEE-AB1A-F10944C97D3B}" destId="{1BB1E928-6584-43E4-A828-CE5BB5FC9F7F}" srcOrd="1" destOrd="0" presId="urn:microsoft.com/office/officeart/2005/8/layout/default#1"/>
    <dgm:cxn modelId="{E1165008-CFAB-44D8-B918-48A2C3CBB209}" type="presParOf" srcId="{9037F13F-A140-4CEE-AB1A-F10944C97D3B}" destId="{7401956E-5435-42C8-A341-BD8F113C8450}" srcOrd="2" destOrd="0" presId="urn:microsoft.com/office/officeart/2005/8/layout/default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47227B-0F6A-473A-9C2A-ADAC2232FB0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518F4-BD9F-4A52-9306-257A15C335B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BCF4C1"/>
        </a:solidFill>
        <a:ln>
          <a:solidFill>
            <a:srgbClr val="3CF045"/>
          </a:solidFill>
        </a:ln>
      </dgm:spPr>
      <dgm:t>
        <a:bodyPr/>
        <a:lstStyle/>
        <a:p>
          <a:pPr algn="ctr" rtl="0"/>
          <a:r>
            <a:rPr lang="ru-RU" sz="3600" dirty="0" smtClean="0">
              <a:latin typeface="+mj-lt"/>
            </a:rPr>
            <a:t>Формы экспериментирования</a:t>
          </a:r>
        </a:p>
      </dgm:t>
    </dgm:pt>
    <dgm:pt modelId="{981515C2-AB79-4A96-96E2-21F03FA924E6}" type="parTrans" cxnId="{D9FF92BD-F8B1-4D80-B88B-AA938A0420CE}">
      <dgm:prSet/>
      <dgm:spPr/>
      <dgm:t>
        <a:bodyPr/>
        <a:lstStyle/>
        <a:p>
          <a:endParaRPr lang="ru-RU" sz="1400"/>
        </a:p>
      </dgm:t>
    </dgm:pt>
    <dgm:pt modelId="{89A59834-DC3D-412F-8807-97D4759EBBD8}" type="sibTrans" cxnId="{D9FF92BD-F8B1-4D80-B88B-AA938A0420CE}">
      <dgm:prSet/>
      <dgm:spPr/>
      <dgm:t>
        <a:bodyPr/>
        <a:lstStyle/>
        <a:p>
          <a:endParaRPr lang="ru-RU" sz="1400"/>
        </a:p>
      </dgm:t>
    </dgm:pt>
    <dgm:pt modelId="{9037F13F-A140-4CEE-AB1A-F10944C97D3B}" type="pres">
      <dgm:prSet presAssocID="{E747227B-0F6A-473A-9C2A-ADAC2232FB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95F81-7E33-40E2-AE4E-53C10EA123B3}" type="pres">
      <dgm:prSet presAssocID="{D73518F4-BD9F-4A52-9306-257A15C335B8}" presName="node" presStyleLbl="node1" presStyleIdx="0" presStyleCnt="1" custScaleX="169536" custScaleY="59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C018E-E174-4B56-8CD2-376156F030F3}" type="presOf" srcId="{E747227B-0F6A-473A-9C2A-ADAC2232FB0A}" destId="{9037F13F-A140-4CEE-AB1A-F10944C97D3B}" srcOrd="0" destOrd="0" presId="urn:microsoft.com/office/officeart/2005/8/layout/default#1"/>
    <dgm:cxn modelId="{F9E78EF0-6762-4581-A653-F60800D18087}" type="presOf" srcId="{D73518F4-BD9F-4A52-9306-257A15C335B8}" destId="{72E95F81-7E33-40E2-AE4E-53C10EA123B3}" srcOrd="0" destOrd="0" presId="urn:microsoft.com/office/officeart/2005/8/layout/default#1"/>
    <dgm:cxn modelId="{D9FF92BD-F8B1-4D80-B88B-AA938A0420CE}" srcId="{E747227B-0F6A-473A-9C2A-ADAC2232FB0A}" destId="{D73518F4-BD9F-4A52-9306-257A15C335B8}" srcOrd="0" destOrd="0" parTransId="{981515C2-AB79-4A96-96E2-21F03FA924E6}" sibTransId="{89A59834-DC3D-412F-8807-97D4759EBBD8}"/>
    <dgm:cxn modelId="{FAF67ED2-5AF6-41DD-998C-04BD5692FDFB}" type="presParOf" srcId="{9037F13F-A140-4CEE-AB1A-F10944C97D3B}" destId="{72E95F81-7E33-40E2-AE4E-53C10EA123B3}" srcOrd="0" destOrd="0" presId="urn:microsoft.com/office/officeart/2005/8/layout/default#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95F81-7E33-40E2-AE4E-53C10EA123B3}">
      <dsp:nvSpPr>
        <dsp:cNvPr id="0" name=""/>
        <dsp:cNvSpPr/>
      </dsp:nvSpPr>
      <dsp:spPr>
        <a:xfrm>
          <a:off x="257256" y="171257"/>
          <a:ext cx="2704159" cy="1740826"/>
        </a:xfrm>
        <a:prstGeom prst="rect">
          <a:avLst/>
        </a:prstGeom>
        <a:solidFill>
          <a:srgbClr val="BCF4C1"/>
        </a:solidFill>
        <a:ln w="25400" cap="flat" cmpd="sng" algn="ctr">
          <a:solidFill>
            <a:srgbClr val="3CF045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1</a:t>
          </a:r>
          <a:r>
            <a:rPr kumimoji="0" lang="ru-RU" sz="1400" b="0" i="0" u="none" strike="noStrike" kern="1200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.Создать условия для развития художественного творчества в процессе экспериментирования</a:t>
          </a: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rPr>
            <a:t>.</a:t>
          </a:r>
          <a:endParaRPr lang="ru-RU" sz="1400" kern="1200" dirty="0"/>
        </a:p>
      </dsp:txBody>
      <dsp:txXfrm>
        <a:off x="257256" y="171257"/>
        <a:ext cx="2704159" cy="1740826"/>
      </dsp:txXfrm>
    </dsp:sp>
    <dsp:sp modelId="{B28ADCCB-22D5-4BE2-948B-95F2E32ED614}">
      <dsp:nvSpPr>
        <dsp:cNvPr id="0" name=""/>
        <dsp:cNvSpPr/>
      </dsp:nvSpPr>
      <dsp:spPr>
        <a:xfrm>
          <a:off x="3196858" y="220652"/>
          <a:ext cx="3081385" cy="1705634"/>
        </a:xfrm>
        <a:prstGeom prst="rect">
          <a:avLst/>
        </a:prstGeom>
        <a:solidFill>
          <a:srgbClr val="BCF4C1"/>
        </a:solidFill>
        <a:ln w="25400" cap="flat" cmpd="sng" algn="ctr">
          <a:solidFill>
            <a:srgbClr val="3CF045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2.Проследить динамику формирования эстетических отношений, предпочтений детей, развития художественно-эстетического </a:t>
          </a:r>
          <a:r>
            <a:rPr lang="ru-RU" sz="1400" kern="1200" dirty="0" smtClean="0"/>
            <a:t>восприятия.</a:t>
          </a:r>
          <a:endParaRPr lang="ru-RU" sz="1400" kern="1200" dirty="0"/>
        </a:p>
      </dsp:txBody>
      <dsp:txXfrm>
        <a:off x="3196858" y="220652"/>
        <a:ext cx="3081385" cy="1705634"/>
      </dsp:txXfrm>
    </dsp:sp>
    <dsp:sp modelId="{EF4D6D7E-59BF-4C48-85D6-FDF50E167F26}">
      <dsp:nvSpPr>
        <dsp:cNvPr id="0" name=""/>
        <dsp:cNvSpPr/>
      </dsp:nvSpPr>
      <dsp:spPr>
        <a:xfrm>
          <a:off x="6475072" y="274932"/>
          <a:ext cx="2373056" cy="1588473"/>
        </a:xfrm>
        <a:prstGeom prst="rect">
          <a:avLst/>
        </a:prstGeom>
        <a:solidFill>
          <a:srgbClr val="BCF4C1"/>
        </a:solidFill>
        <a:ln w="25400" cap="flat" cmpd="sng" algn="ctr">
          <a:solidFill>
            <a:srgbClr val="3CF045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3.Обеспечение участия воспитанников в кон​курсах по развитию детского </a:t>
          </a:r>
          <a:r>
            <a:rPr lang="ru-RU" sz="1400" kern="1200" dirty="0" err="1" smtClean="0"/>
            <a:t>творче</a:t>
          </a:r>
          <a:r>
            <a:rPr lang="ru-RU" sz="1400" kern="1200" dirty="0" smtClean="0"/>
            <a:t>​</a:t>
          </a:r>
          <a:r>
            <a:rPr lang="ru-RU" sz="1400" kern="1200" smtClean="0"/>
            <a:t>ства</a:t>
          </a:r>
          <a:endParaRPr lang="ru-RU" sz="1400" kern="1200" dirty="0"/>
        </a:p>
      </dsp:txBody>
      <dsp:txXfrm>
        <a:off x="6475072" y="274932"/>
        <a:ext cx="2373056" cy="1588473"/>
      </dsp:txXfrm>
    </dsp:sp>
    <dsp:sp modelId="{4CE2FA08-4D94-4C0D-839D-033FB68930E4}">
      <dsp:nvSpPr>
        <dsp:cNvPr id="0" name=""/>
        <dsp:cNvSpPr/>
      </dsp:nvSpPr>
      <dsp:spPr>
        <a:xfrm>
          <a:off x="285705" y="2214586"/>
          <a:ext cx="4378540" cy="843470"/>
        </a:xfrm>
        <a:prstGeom prst="rect">
          <a:avLst/>
        </a:prstGeom>
        <a:solidFill>
          <a:srgbClr val="BCF4C1"/>
        </a:solidFill>
        <a:ln w="25400" cap="flat" cmpd="sng" algn="ctr">
          <a:solidFill>
            <a:srgbClr val="3CF045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4.Повысить уровень профессионального мастерства  воспитателя.</a:t>
          </a:r>
          <a:endParaRPr lang="ru-RU" sz="1400" kern="1200" dirty="0"/>
        </a:p>
      </dsp:txBody>
      <dsp:txXfrm>
        <a:off x="285705" y="2214586"/>
        <a:ext cx="4378540" cy="843470"/>
      </dsp:txXfrm>
    </dsp:sp>
    <dsp:sp modelId="{7401956E-5435-42C8-A341-BD8F113C8450}">
      <dsp:nvSpPr>
        <dsp:cNvPr id="0" name=""/>
        <dsp:cNvSpPr/>
      </dsp:nvSpPr>
      <dsp:spPr>
        <a:xfrm>
          <a:off x="4929187" y="2214586"/>
          <a:ext cx="3886104" cy="865937"/>
        </a:xfrm>
        <a:prstGeom prst="rect">
          <a:avLst/>
        </a:prstGeom>
        <a:solidFill>
          <a:srgbClr val="BCF4C1"/>
        </a:solidFill>
        <a:ln w="25400" cap="flat" cmpd="sng" algn="ctr">
          <a:solidFill>
            <a:srgbClr val="3CF045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5.Привлечение родителей к сотрудничеству в развитии творчества детей.</a:t>
          </a:r>
          <a:endParaRPr lang="ru-RU" sz="1400" kern="1200" dirty="0"/>
        </a:p>
      </dsp:txBody>
      <dsp:txXfrm>
        <a:off x="4929187" y="2214586"/>
        <a:ext cx="3886104" cy="865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95F81-7E33-40E2-AE4E-53C10EA123B3}">
      <dsp:nvSpPr>
        <dsp:cNvPr id="0" name=""/>
        <dsp:cNvSpPr/>
      </dsp:nvSpPr>
      <dsp:spPr>
        <a:xfrm>
          <a:off x="10" y="119998"/>
          <a:ext cx="8358225" cy="1760267"/>
        </a:xfrm>
        <a:prstGeom prst="rect">
          <a:avLst/>
        </a:prstGeom>
        <a:solidFill>
          <a:srgbClr val="BCF4C1"/>
        </a:solidFill>
        <a:ln w="25400" cap="flat" cmpd="sng" algn="ctr">
          <a:solidFill>
            <a:srgbClr val="3CF045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Цель  проекта:</a:t>
          </a:r>
          <a:endParaRPr lang="ru-RU" sz="2400" kern="1200" dirty="0" smtClean="0"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Выявить и экспериментально проверить возможности у детей в художественном творчестве в процессе экспериментирования с разнообразными художественными материалами </a:t>
          </a:r>
          <a:endParaRPr lang="ru-RU" sz="2400" kern="1200" dirty="0"/>
        </a:p>
      </dsp:txBody>
      <dsp:txXfrm>
        <a:off x="10" y="119998"/>
        <a:ext cx="8358225" cy="1760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A6DA-7608-4D05-ACD4-159467C3652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2CCB-0E3F-4B96-AB6E-4FE4143CE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A6DA-7608-4D05-ACD4-159467C3652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2CCB-0E3F-4B96-AB6E-4FE4143CE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A6DA-7608-4D05-ACD4-159467C3652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2CCB-0E3F-4B96-AB6E-4FE4143CE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A6DA-7608-4D05-ACD4-159467C3652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2CCB-0E3F-4B96-AB6E-4FE4143CE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A6DA-7608-4D05-ACD4-159467C3652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2CCB-0E3F-4B96-AB6E-4FE4143CE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A6DA-7608-4D05-ACD4-159467C3652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2CCB-0E3F-4B96-AB6E-4FE4143CE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A6DA-7608-4D05-ACD4-159467C3652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2CCB-0E3F-4B96-AB6E-4FE4143CE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A6DA-7608-4D05-ACD4-159467C3652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2CCB-0E3F-4B96-AB6E-4FE4143CE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A6DA-7608-4D05-ACD4-159467C3652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2CCB-0E3F-4B96-AB6E-4FE4143CE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A6DA-7608-4D05-ACD4-159467C3652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2CCB-0E3F-4B96-AB6E-4FE4143CE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A6DA-7608-4D05-ACD4-159467C3652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92CCB-0E3F-4B96-AB6E-4FE4143CE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A6DA-7608-4D05-ACD4-159467C3652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2CCB-0E3F-4B96-AB6E-4FE4143CE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101042" cy="28575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latin typeface="Corbel" pitchFamily="34" charset="0"/>
              </a:rPr>
              <a:t>      МБДОУ «</a:t>
            </a:r>
            <a:r>
              <a:rPr lang="ru-RU" sz="3100" b="1" dirty="0" err="1" smtClean="0">
                <a:latin typeface="Corbel" pitchFamily="34" charset="0"/>
              </a:rPr>
              <a:t>Филимоновский</a:t>
            </a:r>
            <a:r>
              <a:rPr lang="ru-RU" sz="3100" b="1" dirty="0" smtClean="0">
                <a:latin typeface="Corbel" pitchFamily="34" charset="0"/>
              </a:rPr>
              <a:t> детский сад»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429684" cy="250033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5100" b="1" dirty="0" smtClean="0">
                <a:solidFill>
                  <a:schemeClr val="tx1"/>
                </a:solidFill>
              </a:rPr>
              <a:t> "Развитие у детей дошкольного возраста художественного творчества в процессе экспериментирования с разнообразным художественным материалом"</a:t>
            </a:r>
            <a:endParaRPr lang="ru-RU" sz="51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4500570"/>
            <a:ext cx="34290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/>
              <a:t>Автор-исполнитель: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/>
              <a:t>Воспитатель первой квалификационной категории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err="1" smtClean="0"/>
              <a:t>Понькина</a:t>
            </a:r>
            <a:r>
              <a:rPr lang="ru-RU" b="1" dirty="0" smtClean="0"/>
              <a:t> Ольга Владимировна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dirty="0"/>
          </a:p>
        </p:txBody>
      </p:sp>
      <p:pic>
        <p:nvPicPr>
          <p:cNvPr id="21506" name="Picture 2" descr="http://www.maam.ru/upload/blogs/detsad-67302-1417945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4500594" cy="350046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286861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Изготовление «Куклы-матрешки» из ниток и ткани на основе пластиковой ложки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071942"/>
            <a:ext cx="37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«Разноцветные картинки»  - рисование цветным песком</a:t>
            </a:r>
            <a:endParaRPr lang="ru-RU" sz="2800" dirty="0"/>
          </a:p>
        </p:txBody>
      </p:sp>
      <p:pic>
        <p:nvPicPr>
          <p:cNvPr id="2050" name="Picture 2" descr="G:\ПЛАНЫ СРЕДНЯЯ ГРУППА ПОНЬКИНА\Проекты\ПРОЕКТ К 8 МАРТА\фОТО ПО ПРОЕКТУ\ложка-матрешка 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214290"/>
            <a:ext cx="4429156" cy="33575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51" name="Picture 3" descr="G:\ПЛАНЫ СРЕДНЯЯ ГРУППА ПОНЬКИНА\События О.В. Понькина ср.гр\Свойства песка\Свойство песка\DSCN25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</a:blip>
          <a:srcRect r="5000"/>
          <a:stretch>
            <a:fillRect/>
          </a:stretch>
        </p:blipFill>
        <p:spPr bwMode="auto">
          <a:xfrm>
            <a:off x="4857752" y="3286124"/>
            <a:ext cx="4071966" cy="32861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642918"/>
            <a:ext cx="4071934" cy="135732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«Зимняя сказка» –рисование солью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4572008"/>
            <a:ext cx="4357686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Печать по трафарету </a:t>
            </a:r>
            <a:endParaRPr lang="ru-RU" sz="2800" dirty="0"/>
          </a:p>
        </p:txBody>
      </p:sp>
      <p:pic>
        <p:nvPicPr>
          <p:cNvPr id="3074" name="Picture 2" descr="F:\DCIM\100NIKON\DSCN227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285728"/>
            <a:ext cx="4500594" cy="335758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075" name="Picture 3" descr="F:\DCIM\100NIKON\DSCN228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14876" y="3643314"/>
            <a:ext cx="4214842" cy="30003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857388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latin typeface="+mn-lt"/>
              </a:rPr>
              <a:t>Итоги  деятельности по</a:t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latin typeface="+mn-lt"/>
              </a:rPr>
              <a:t> проекту:</a:t>
            </a:r>
            <a:br>
              <a:rPr lang="ru-RU" sz="4800" b="1" dirty="0" smtClean="0">
                <a:latin typeface="+mn-lt"/>
              </a:rPr>
            </a:br>
            <a:endParaRPr lang="ru-RU" sz="4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8329642" cy="45720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+mj-lt"/>
              </a:rPr>
              <a:t>организация</a:t>
            </a:r>
            <a:r>
              <a:rPr lang="ru-RU" sz="4400" b="1" dirty="0" smtClean="0">
                <a:latin typeface="+mj-lt"/>
              </a:rPr>
              <a:t> выставок в детском саду </a:t>
            </a:r>
            <a:endParaRPr lang="ru-RU" sz="4400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4400" b="1" dirty="0" smtClean="0">
                <a:latin typeface="+mj-lt"/>
              </a:rPr>
              <a:t>участие в персональных выставках</a:t>
            </a:r>
          </a:p>
          <a:p>
            <a:pPr lvl="0">
              <a:buFont typeface="Wingdings" pitchFamily="2" charset="2"/>
              <a:buChar char="Ø"/>
            </a:pPr>
            <a:r>
              <a:rPr lang="ru-RU" sz="4400" b="1" dirty="0" smtClean="0">
                <a:latin typeface="+mj-lt"/>
              </a:rPr>
              <a:t>участие в районных выставках детских работ</a:t>
            </a:r>
          </a:p>
          <a:p>
            <a:pPr>
              <a:buFont typeface="Wingdings" pitchFamily="2" charset="2"/>
              <a:buChar char="Ø"/>
            </a:pPr>
            <a:r>
              <a:rPr lang="ru-RU" sz="4300" dirty="0" smtClean="0">
                <a:latin typeface="+mj-lt"/>
              </a:rPr>
              <a:t>    </a:t>
            </a:r>
            <a:r>
              <a:rPr lang="ru-RU" sz="4300" b="1" dirty="0" smtClean="0">
                <a:latin typeface="+mj-lt"/>
              </a:rPr>
              <a:t>участие в совместных творческих проектах</a:t>
            </a:r>
            <a:endParaRPr lang="ru-RU" sz="43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uments\фото\ПОРТФОЛИО ФОТО\DSCN207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14282" y="214290"/>
            <a:ext cx="4786346" cy="35004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6" name="Picture 2" descr="F:\DCIM\100NIKON\DSCN226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000496" y="2729582"/>
            <a:ext cx="4808522" cy="3842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00694" y="50004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Выставка: «Осеннее дерево»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214818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Выставка: «Снеговик»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DCIM\102NIKON\DSCN2731.JPG"/>
          <p:cNvPicPr>
            <a:picLocks noChangeAspect="1" noChangeArrowheads="1"/>
          </p:cNvPicPr>
          <p:nvPr/>
        </p:nvPicPr>
        <p:blipFill>
          <a:blip r:embed="rId2" cstate="print"/>
          <a:srcRect l="3947" t="7166" r="6579" b="5407"/>
          <a:stretch>
            <a:fillRect/>
          </a:stretch>
        </p:blipFill>
        <p:spPr bwMode="auto">
          <a:xfrm>
            <a:off x="214282" y="214290"/>
            <a:ext cx="4857784" cy="4357718"/>
          </a:xfrm>
          <a:prstGeom prst="rect">
            <a:avLst/>
          </a:prstGeom>
          <a:noFill/>
        </p:spPr>
      </p:pic>
      <p:pic>
        <p:nvPicPr>
          <p:cNvPr id="4" name="Picture 3" descr="F:\DCIM\100NIKON\DSCN229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11905" r="8621"/>
          <a:stretch>
            <a:fillRect/>
          </a:stretch>
        </p:blipFill>
        <p:spPr bwMode="auto">
          <a:xfrm>
            <a:off x="4714876" y="3500438"/>
            <a:ext cx="4143404" cy="3000396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72132" y="714356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Совместная работа детей </a:t>
            </a:r>
            <a:r>
              <a:rPr lang="ru-RU" sz="2400" b="1" dirty="0" smtClean="0"/>
              <a:t>аппликация: </a:t>
            </a:r>
            <a:r>
              <a:rPr lang="ru-RU" sz="2400" b="1" dirty="0" smtClean="0"/>
              <a:t>«Аквариум»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714884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Выставка: «Зимняя сказка</a:t>
            </a:r>
            <a:r>
              <a:rPr lang="ru-RU" sz="2400" b="1" dirty="0" smtClean="0"/>
              <a:t>» - техника рисования монотипия(рисование солью) +печать по трафарету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15074" y="714356"/>
            <a:ext cx="2643206" cy="14605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Выставка: «Удивительный космос»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ПЛАНЫ СРЕДНЯЯ ГРУППА ПОНЬКИНА\Проекты\Проект Удивительный космос\Выставка Удивительный космос 2- средни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3846" r="5556"/>
          <a:stretch>
            <a:fillRect/>
          </a:stretch>
        </p:blipFill>
        <p:spPr bwMode="auto">
          <a:xfrm>
            <a:off x="214282" y="214290"/>
            <a:ext cx="5857916" cy="3643314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4100" name="Picture 4" descr="C:\Users\Admin\Desktop\Новая папка (3)\DSCN2981.JPG"/>
          <p:cNvPicPr>
            <a:picLocks noChangeAspect="1" noChangeArrowheads="1"/>
          </p:cNvPicPr>
          <p:nvPr/>
        </p:nvPicPr>
        <p:blipFill>
          <a:blip r:embed="rId3" cstate="print"/>
          <a:srcRect t="35747" b="36307"/>
          <a:stretch>
            <a:fillRect/>
          </a:stretch>
        </p:blipFill>
        <p:spPr bwMode="auto">
          <a:xfrm>
            <a:off x="3357554" y="3429000"/>
            <a:ext cx="5572164" cy="3214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5720" y="457200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Выставка: «70 лет Победы»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DCIM\101NIKON\DSCN2665.JPG"/>
          <p:cNvPicPr>
            <a:picLocks noChangeAspect="1" noChangeArrowheads="1"/>
          </p:cNvPicPr>
          <p:nvPr/>
        </p:nvPicPr>
        <p:blipFill>
          <a:blip r:embed="rId2" cstate="print"/>
          <a:srcRect l="8654" r="11538"/>
          <a:stretch>
            <a:fillRect/>
          </a:stretch>
        </p:blipFill>
        <p:spPr bwMode="auto">
          <a:xfrm>
            <a:off x="1571604" y="214290"/>
            <a:ext cx="5929354" cy="4929222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00166" y="550070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Выставка: «Весенний цветок» сделанная руками детей и родителей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ЛАНЫ СРЕДНЯЯ ГРУППА ПОНЬКИНА\События О.В. Понькина ср.гр\Наше село\НАШЕ СЕЛО\01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285728"/>
            <a:ext cx="5286412" cy="35719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027" name="Picture 3" descr="G:\ПЛАНЫ СРЕДНЯЯ ГРУППА ПОНЬКИНА\События О.В. Понькина ср.гр\Космическое путешествие\Космическое путешествие\DSCN278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868" y="2928934"/>
            <a:ext cx="5300494" cy="3695689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43570" y="100010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Проект: «Наше село»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78632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/>
              <a:t>Проект: </a:t>
            </a:r>
            <a:r>
              <a:rPr lang="ru-RU" sz="2400" b="1" dirty="0" smtClean="0"/>
              <a:t>«Космическое путешествие»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ЛАНЫ СРЕДНЯЯ ГРУППА ПОНЬКИНА\Проекты\ПРОЕКТ К 8 МАРТА\фОТО ПО ПРОЕКТУ\Газета Моя мама.JPG"/>
          <p:cNvPicPr>
            <a:picLocks noChangeAspect="1" noChangeArrowheads="1"/>
          </p:cNvPicPr>
          <p:nvPr/>
        </p:nvPicPr>
        <p:blipFill>
          <a:blip r:embed="rId2" cstate="print"/>
          <a:srcRect t="11378" r="6120" b="24146"/>
          <a:stretch>
            <a:fillRect/>
          </a:stretch>
        </p:blipFill>
        <p:spPr bwMode="auto">
          <a:xfrm>
            <a:off x="214282" y="428604"/>
            <a:ext cx="6786642" cy="300039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3" name="Picture 2" descr="F:\DCIM\100NIKON\DSCN243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18721" b="29796"/>
          <a:stretch>
            <a:fillRect/>
          </a:stretch>
        </p:blipFill>
        <p:spPr bwMode="auto">
          <a:xfrm>
            <a:off x="3286116" y="3714752"/>
            <a:ext cx="5643602" cy="292895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43768" y="164305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Стенгазета: «Моя мама»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35769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Выставка: «Зимушка- зима»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кн\Desktop\Новая папка\DSCN2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286412" cy="407196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3" name="Picture 4" descr="F:\DCIM\103NIKON\DSCN2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643182"/>
            <a:ext cx="4714908" cy="395079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00760" y="500042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Экскурсия в библиотеку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85776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Экскурсия в школу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428604"/>
            <a:ext cx="7143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«Маленькие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волшебники»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ocuments\фото\разное\DCIM\101NIKON\DSCN223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28192"/>
          <a:stretch>
            <a:fillRect/>
          </a:stretch>
        </p:blipFill>
        <p:spPr bwMode="auto">
          <a:xfrm>
            <a:off x="2214546" y="2500306"/>
            <a:ext cx="5072098" cy="29113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428604"/>
            <a:ext cx="8001056" cy="64294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latin typeface="+mj-lt"/>
              </a:rPr>
              <a:t>               Организация </a:t>
            </a:r>
            <a:r>
              <a:rPr lang="ru-RU" sz="2400" b="1" dirty="0" smtClean="0">
                <a:latin typeface="+mj-lt"/>
              </a:rPr>
              <a:t>работы с родителями</a:t>
            </a:r>
          </a:p>
          <a:p>
            <a:endParaRPr lang="ru-RU" dirty="0"/>
          </a:p>
        </p:txBody>
      </p:sp>
      <p:pic>
        <p:nvPicPr>
          <p:cNvPr id="8" name="Picture 2" descr="C:\Users\акн\Desktop\МАСТЕР-КЛАСС ВЕТОЧКИ\DSCN1474.JPG"/>
          <p:cNvPicPr>
            <a:picLocks noChangeAspect="1" noChangeArrowheads="1"/>
          </p:cNvPicPr>
          <p:nvPr/>
        </p:nvPicPr>
        <p:blipFill>
          <a:blip r:embed="rId2" cstate="print"/>
          <a:srcRect l="35897" t="27273"/>
          <a:stretch>
            <a:fillRect/>
          </a:stretch>
        </p:blipFill>
        <p:spPr bwMode="auto">
          <a:xfrm>
            <a:off x="785786" y="1071546"/>
            <a:ext cx="750099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dirty="0" smtClean="0"/>
              <a:t>Итоги  диагностики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71472" y="1500174"/>
          <a:ext cx="8072494" cy="392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Актуальность.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514353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Познавательно-исследовательская деятельность детей дошкольного возраста – один из видов культурных практик, с помощью которых ребенок познает окружающий мир. Опыты, самостоятельно проводимые детьми, способствуют созданию модели изучаемого явления и обобщению полученных ранее знаний.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Проект </a:t>
            </a:r>
            <a:br>
              <a:rPr lang="ru-RU" sz="2800" b="1" dirty="0" smtClean="0"/>
            </a:br>
            <a:r>
              <a:rPr lang="ru-RU" sz="2800" b="1" dirty="0" smtClean="0"/>
              <a:t>«Маленькие волшебники»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Задачи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288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150423446"/>
              </p:ext>
            </p:extLst>
          </p:nvPr>
        </p:nvGraphicFramePr>
        <p:xfrm>
          <a:off x="0" y="3357562"/>
          <a:ext cx="9144000" cy="35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200113994"/>
              </p:ext>
            </p:extLst>
          </p:nvPr>
        </p:nvGraphicFramePr>
        <p:xfrm>
          <a:off x="357158" y="857232"/>
          <a:ext cx="835824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288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150423446"/>
              </p:ext>
            </p:extLst>
          </p:nvPr>
        </p:nvGraphicFramePr>
        <p:xfrm>
          <a:off x="0" y="3357562"/>
          <a:ext cx="9144000" cy="35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200113994"/>
              </p:ext>
            </p:extLst>
          </p:nvPr>
        </p:nvGraphicFramePr>
        <p:xfrm>
          <a:off x="357158" y="857232"/>
          <a:ext cx="835824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Центр творчества «Умелые ручки»</a:t>
            </a:r>
            <a:endParaRPr lang="ru-RU" dirty="0"/>
          </a:p>
        </p:txBody>
      </p:sp>
      <p:pic>
        <p:nvPicPr>
          <p:cNvPr id="1026" name="Picture 2" descr="C:\Users\Admin\Desktop\Диагностика май ср.гр\DSCN3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500594" cy="3500462"/>
          </a:xfrm>
          <a:prstGeom prst="flowChartManualOperation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27" name="Picture 3" descr="C:\Users\Admin\Desktop\Диагностика май ср.гр\DSCN3046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1035" t="14115" r="18341" b="4020"/>
          <a:stretch>
            <a:fillRect/>
          </a:stretch>
        </p:blipFill>
        <p:spPr bwMode="auto">
          <a:xfrm>
            <a:off x="4572000" y="714356"/>
            <a:ext cx="4214842" cy="3500462"/>
          </a:xfrm>
          <a:prstGeom prst="flowChartManualOperation">
            <a:avLst/>
          </a:prstGeom>
          <a:noFill/>
          <a:ln w="38100">
            <a:solidFill>
              <a:srgbClr val="FF00FF"/>
            </a:solidFill>
          </a:ln>
        </p:spPr>
      </p:pic>
      <p:pic>
        <p:nvPicPr>
          <p:cNvPr id="1028" name="Picture 4" descr="C:\Users\Admin\Desktop\Диагностика май ср.гр\DSCN3049.JPG"/>
          <p:cNvPicPr>
            <a:picLocks noChangeAspect="1" noChangeArrowheads="1"/>
          </p:cNvPicPr>
          <p:nvPr/>
        </p:nvPicPr>
        <p:blipFill>
          <a:blip r:embed="rId4" cstate="print"/>
          <a:srcRect l="25212" t="35135" r="14278"/>
          <a:stretch>
            <a:fillRect/>
          </a:stretch>
        </p:blipFill>
        <p:spPr bwMode="auto">
          <a:xfrm>
            <a:off x="4786314" y="4429132"/>
            <a:ext cx="3571900" cy="22859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029" name="Picture 5" descr="C:\Users\Admin\Desktop\Диагностика май ср.гр\DSCN3050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13541" t="11764" r="16498"/>
          <a:stretch>
            <a:fillRect/>
          </a:stretch>
        </p:blipFill>
        <p:spPr bwMode="auto">
          <a:xfrm>
            <a:off x="785786" y="4429132"/>
            <a:ext cx="3571900" cy="2286016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893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Ожидаемые результаты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 Повышенный уровень художественно- эстетического развития дошкольников и активное вовлечение в этот процесс всех окружающих ребенка взрослых.</a:t>
            </a:r>
            <a:br>
              <a:rPr lang="ru-RU" sz="2400" dirty="0" smtClean="0"/>
            </a:br>
            <a:r>
              <a:rPr lang="ru-RU" sz="2400" b="1" dirty="0" smtClean="0"/>
              <a:t>Участники проекта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Дети, воспитатели, родители, музыкальный работник, инструктор по физической культуре.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4000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Принципы:</a:t>
            </a:r>
          </a:p>
          <a:p>
            <a:r>
              <a:rPr lang="ru-RU" sz="2400" b="1" dirty="0" smtClean="0"/>
              <a:t>принцип интеграции содержания разных образовательных областей в процессе деятельности</a:t>
            </a:r>
          </a:p>
          <a:p>
            <a:r>
              <a:rPr lang="ru-RU" sz="2400" b="1" dirty="0" smtClean="0"/>
              <a:t>принцип дифференцированного подхода</a:t>
            </a:r>
          </a:p>
          <a:p>
            <a:r>
              <a:rPr lang="ru-RU" sz="2400" b="1" dirty="0" smtClean="0"/>
              <a:t>принцип сочетания коллективного и индивидуального творчества детей</a:t>
            </a:r>
          </a:p>
          <a:p>
            <a:r>
              <a:rPr lang="ru-RU" sz="2400" b="1" dirty="0" smtClean="0"/>
              <a:t>принцип сотрудничества с семьёй</a:t>
            </a:r>
          </a:p>
          <a:p>
            <a:r>
              <a:rPr lang="ru-RU" sz="2400" b="1" dirty="0" smtClean="0"/>
              <a:t>принцип использования развивающей среды как пускового механизма для творчества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Этапы реализации проекта.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115328" cy="378621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1 этап подготовительный.</a:t>
            </a:r>
          </a:p>
          <a:p>
            <a:r>
              <a:rPr lang="ru-RU" sz="4800" dirty="0" smtClean="0"/>
              <a:t>2 этап диагностический.</a:t>
            </a:r>
          </a:p>
          <a:p>
            <a:r>
              <a:rPr lang="ru-RU" sz="4800" dirty="0" smtClean="0"/>
              <a:t>3 этап основной текущий.</a:t>
            </a:r>
          </a:p>
          <a:p>
            <a:r>
              <a:rPr lang="ru-RU" sz="4800" dirty="0" smtClean="0"/>
              <a:t>4.Обобщающий.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Организация работы с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spcBef>
                <a:spcPct val="0"/>
              </a:spcBef>
              <a:buNone/>
              <a:defRPr/>
            </a:pPr>
            <a:r>
              <a:rPr lang="ru-RU" dirty="0" smtClean="0">
                <a:latin typeface="+mj-lt"/>
              </a:rPr>
              <a:t>       Ознакомление  детей с различными изобразительными техниками; </a:t>
            </a:r>
          </a:p>
          <a:p>
            <a:pPr lvl="0">
              <a:spcBef>
                <a:spcPct val="0"/>
              </a:spcBef>
              <a:buNone/>
              <a:defRPr/>
            </a:pPr>
            <a:endParaRPr lang="ru-RU" dirty="0" smtClean="0">
              <a:latin typeface="+mj-lt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lang="ru-RU" dirty="0" smtClean="0">
                <a:latin typeface="+mj-lt"/>
              </a:rPr>
              <a:t>       Обучение  комбинированию  различных ранее освоенных элементов  в новых           сочетаниях;</a:t>
            </a:r>
          </a:p>
          <a:p>
            <a:pPr lvl="0">
              <a:spcBef>
                <a:spcPct val="0"/>
              </a:spcBef>
              <a:buNone/>
              <a:defRPr/>
            </a:pPr>
            <a:endParaRPr lang="ru-RU" dirty="0" smtClean="0">
              <a:latin typeface="+mj-lt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lang="ru-RU" dirty="0" smtClean="0">
                <a:latin typeface="+mj-lt"/>
              </a:rPr>
              <a:t>       Использование  в работе различных  художественных материалов: ватные палочки, трубочки для коктейля, нити, сухие листья, мятая бумага поролон, стружка, ракушки, бисер и т.д.</a:t>
            </a:r>
            <a:br>
              <a:rPr lang="ru-RU" dirty="0" smtClean="0">
                <a:latin typeface="+mj-lt"/>
              </a:rPr>
            </a:br>
            <a:endParaRPr lang="ru-RU" dirty="0" smtClean="0">
              <a:latin typeface="+mj-lt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lang="ru-RU" dirty="0" smtClean="0">
                <a:latin typeface="+mj-lt"/>
              </a:rPr>
              <a:t>      Осуществление помощи в создании  выразительных  образов животных, птиц используя различные техники и материалы.</a:t>
            </a:r>
          </a:p>
          <a:p>
            <a:pPr lvl="0">
              <a:spcBef>
                <a:spcPct val="0"/>
              </a:spcBef>
              <a:buNone/>
              <a:defRPr/>
            </a:pPr>
            <a:r>
              <a:rPr lang="ru-RU" dirty="0" smtClean="0">
                <a:latin typeface="+mj-lt"/>
              </a:rPr>
              <a:t>       </a:t>
            </a:r>
          </a:p>
          <a:p>
            <a:pPr lvl="0">
              <a:spcBef>
                <a:spcPct val="0"/>
              </a:spcBef>
              <a:buNone/>
              <a:defRPr/>
            </a:pPr>
            <a:r>
              <a:rPr lang="ru-RU" dirty="0" smtClean="0">
                <a:latin typeface="+mj-lt"/>
              </a:rPr>
              <a:t>       Совершенствование  умений и навыков  в свободном экспериментировании с материалами, необходимыми для работы.;  умении выбирать самостоятельно технику изготовления.</a:t>
            </a:r>
            <a:endParaRPr lang="ru-RU" b="1" dirty="0" smtClean="0">
              <a:latin typeface="+mj-lt"/>
            </a:endParaRPr>
          </a:p>
          <a:p>
            <a:pPr algn="ctr">
              <a:buNone/>
            </a:pPr>
            <a:endParaRPr lang="ru-RU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 События   «Наше село», «Свойства песка», «Космическое путешествие»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 Выставки : «Осеннее дерево», «Снеговик», «Зимняя сказка»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+mj-lt"/>
              </a:rPr>
              <a:t> Совместные творческие проекты с воспитателями 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: «Милая мама»,  «Удивительный космос»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392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МБДОУ «Филимоновский детский сад»  </vt:lpstr>
      <vt:lpstr>Слайд 2</vt:lpstr>
      <vt:lpstr>Актуальность. </vt:lpstr>
      <vt:lpstr>Проект  «Маленькие волшебники» </vt:lpstr>
      <vt:lpstr>Слайд 5</vt:lpstr>
      <vt:lpstr>Центр творчества «Умелые ручки»</vt:lpstr>
      <vt:lpstr>Ожидаемые результаты:  Повышенный уровень художественно- эстетического развития дошкольников и активное вовлечение в этот процесс всех окружающих ребенка взрослых. Участники проекта  Дети, воспитатели, родители, музыкальный работник, инструктор по физической культуре. </vt:lpstr>
      <vt:lpstr>Этапы реализации проекта.</vt:lpstr>
      <vt:lpstr>Организация работы с детьми</vt:lpstr>
      <vt:lpstr>Изготовление «Куклы-матрешки» из ниток и ткани на основе пластиковой ложки</vt:lpstr>
      <vt:lpstr>«Зимняя сказка» –рисование солью</vt:lpstr>
      <vt:lpstr>Итоги  деятельности по  проекту: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Итоги  диагностики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Понькина Ольга</dc:creator>
  <cp:lastModifiedBy>Admin</cp:lastModifiedBy>
  <cp:revision>107</cp:revision>
  <dcterms:created xsi:type="dcterms:W3CDTF">2014-04-02T01:40:15Z</dcterms:created>
  <dcterms:modified xsi:type="dcterms:W3CDTF">2015-05-25T17:03:29Z</dcterms:modified>
</cp:coreProperties>
</file>